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1" r:id="rId4"/>
    <p:sldId id="257" r:id="rId5"/>
    <p:sldId id="260" r:id="rId6"/>
    <p:sldId id="262" r:id="rId7"/>
    <p:sldId id="264" r:id="rId8"/>
    <p:sldId id="263" r:id="rId9"/>
    <p:sldId id="266" r:id="rId10"/>
    <p:sldId id="265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8" autoAdjust="0"/>
  </p:normalViewPr>
  <p:slideViewPr>
    <p:cSldViewPr snapToGrid="0">
      <p:cViewPr varScale="1">
        <p:scale>
          <a:sx n="59" d="100"/>
          <a:sy n="59" d="100"/>
        </p:scale>
        <p:origin x="-55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8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9EA00C-EB06-42EF-8CA2-718253E19C78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51E7FF-4453-4183-9F2D-AD8D16A95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presentation was prepared</a:t>
            </a:r>
            <a:r>
              <a:rPr lang="en-US" baseline="0" dirty="0" smtClean="0"/>
              <a:t> by Doug </a:t>
            </a:r>
            <a:r>
              <a:rPr lang="en-US" baseline="0" dirty="0" err="1" smtClean="0"/>
              <a:t>Plachcinski</a:t>
            </a:r>
            <a:r>
              <a:rPr lang="en-US" baseline="0" dirty="0" smtClean="0"/>
              <a:t> with input from members of the Kalamazoo Region Bike Route Committee.  It is meant to be modified and used as you see best in your situation.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1E7FF-4453-4183-9F2D-AD8D16A958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8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Signing</a:t>
            </a:r>
            <a:r>
              <a:rPr lang="en-US" baseline="0" dirty="0" smtClean="0"/>
              <a:t> t</a:t>
            </a:r>
            <a:r>
              <a:rPr lang="en-US" dirty="0" smtClean="0"/>
              <a:t>he</a:t>
            </a:r>
            <a:r>
              <a:rPr lang="en-US" baseline="0" dirty="0" smtClean="0"/>
              <a:t> bike routes mapped in the KATS 2045 Metropolitan Transportation Plan creates obvious marketing opportunities.  The network can serve as a source of local pride.  The regional pride will grow as the more links </a:t>
            </a:r>
            <a:r>
              <a:rPr lang="en-US" baseline="0" smtClean="0"/>
              <a:t>we complete.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1E7FF-4453-4183-9F2D-AD8D16A958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1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1E7FF-4453-4183-9F2D-AD8D16A95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29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City,</a:t>
            </a:r>
            <a:r>
              <a:rPr lang="en-US" baseline="0" dirty="0" smtClean="0"/>
              <a:t> Township, Village, County, State- crossing these lines doesn’t matter to the traveler, no matter the method.  We still need a safe road for all the legally authorized ways to use it.  Transportation is a destination-based process.  If I need to get to work, I don’t care that Portage maintains half the length of road and the KCRC the other half.  Current road wayfinding frequently tells us where we are at, but not a whole lot about where we want to go.  Also, no matter how navigation technology evolves, we still need visual queues.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1E7FF-4453-4183-9F2D-AD8D16A958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70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Understanding route identification benefits draws from several resources, including AASHTO, NACTO, MDOT, and documentation from other programs like Chicago </a:t>
            </a:r>
          </a:p>
          <a:p>
            <a:endParaRPr lang="en-US" dirty="0" smtClean="0"/>
          </a:p>
          <a:p>
            <a:r>
              <a:rPr lang="en-US" dirty="0" smtClean="0"/>
              <a:t>NACTO’s guide for bike route wayfinding lists the following benefits for signed bicycle routes:</a:t>
            </a:r>
          </a:p>
          <a:p>
            <a:r>
              <a:rPr lang="en-US" dirty="0" smtClean="0"/>
              <a:t>•	Familiarizes users with the bicycle network.</a:t>
            </a:r>
          </a:p>
          <a:p>
            <a:r>
              <a:rPr lang="en-US" dirty="0" smtClean="0"/>
              <a:t>•	Identifies the best routes to destinations.</a:t>
            </a:r>
          </a:p>
          <a:p>
            <a:r>
              <a:rPr lang="en-US" dirty="0" smtClean="0"/>
              <a:t>•	Overcomes a “barrier to entry” for infrequent bicyclists.</a:t>
            </a:r>
          </a:p>
          <a:p>
            <a:r>
              <a:rPr lang="en-US" dirty="0" smtClean="0"/>
              <a:t>•	Signage that includes mileage and travel time to destinations may help minimize the tendency to overestimate the amount of time it takes to travel by bicycle.</a:t>
            </a:r>
          </a:p>
          <a:p>
            <a:r>
              <a:rPr lang="en-US" dirty="0" smtClean="0"/>
              <a:t>•	Visually indicates to motorists that they are driving along a bicycle route and should use caution.</a:t>
            </a:r>
          </a:p>
          <a:p>
            <a:r>
              <a:rPr lang="en-US" dirty="0" smtClean="0"/>
              <a:t>•	Passively markets the bicycle network by providing unique and consistent imagery throughout the jurisdiction.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1E7FF-4453-4183-9F2D-AD8D16A958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9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Where do we go, how do we decide? What factors</a:t>
            </a:r>
            <a:r>
              <a:rPr lang="en-US" baseline="0" dirty="0" smtClean="0"/>
              <a:t> into the decision making process? Typically time, distance, and speed are factors.  Cyclists of all skill sets calculate the time left of the trip from the remaining distance.  </a:t>
            </a:r>
          </a:p>
          <a:p>
            <a:pPr defTabSz="931774">
              <a:defRPr/>
            </a:pPr>
            <a:endParaRPr lang="en-US" dirty="0" smtClean="0"/>
          </a:p>
          <a:p>
            <a:r>
              <a:rPr lang="en-US" dirty="0" smtClean="0"/>
              <a:t>Signage that includes mileage and travel time to destinations may help minimize the tendency to overestimate the amount of time it takes to travel by bicycle.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1E7FF-4453-4183-9F2D-AD8D16A958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98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Inexperienced cyclists should use extreme caution bicycling in roads</a:t>
            </a:r>
            <a:r>
              <a:rPr lang="en-US" baseline="0" dirty="0" smtClean="0"/>
              <a:t> and </a:t>
            </a:r>
            <a:r>
              <a:rPr lang="en-US" baseline="0" dirty="0" smtClean="0"/>
              <a:t>streets.  However, bike route signage such as we see in many communities presents a </a:t>
            </a:r>
            <a:r>
              <a:rPr lang="en-US" baseline="0" dirty="0" smtClean="0"/>
              <a:t>constant reminder that roads are a place for cyclists </a:t>
            </a:r>
            <a:r>
              <a:rPr lang="en-US" baseline="0" dirty="0" smtClean="0"/>
              <a:t>too, with </a:t>
            </a:r>
            <a:r>
              <a:rPr lang="en-US" baseline="0" dirty="0" smtClean="0"/>
              <a:t>benefits </a:t>
            </a:r>
            <a:r>
              <a:rPr lang="en-US" baseline="0" dirty="0" smtClean="0"/>
              <a:t>for the </a:t>
            </a:r>
            <a:r>
              <a:rPr lang="en-US" baseline="0" dirty="0" smtClean="0"/>
              <a:t>whole community</a:t>
            </a:r>
            <a:r>
              <a:rPr lang="en-US" baseline="0" dirty="0" smtClean="0"/>
              <a:t>.  These reminders can also tell motorists and non-motorists alike that we must share the road, possibly reducing dangerous feelings of “us” vs. “them” and creating a more friendly culture of community for everyone.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1E7FF-4453-4183-9F2D-AD8D16A958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36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Bike route signage is one of the most cost-effective forms of bicycling amenity that a community can invest in.  Bike routes can link communities, but it can also be used to bridge gaps among other facilities, including among other bicycling and transportation facilities.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1E7FF-4453-4183-9F2D-AD8D16A958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9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Bikes</a:t>
            </a:r>
            <a:r>
              <a:rPr lang="en-US" baseline="0" dirty="0" smtClean="0"/>
              <a:t> are </a:t>
            </a:r>
            <a:r>
              <a:rPr lang="en-US" baseline="0" dirty="0" smtClean="0"/>
              <a:t>a legal form of transportation.  </a:t>
            </a:r>
            <a:r>
              <a:rPr lang="en-US" baseline="0" dirty="0" smtClean="0"/>
              <a:t>Crashes involving a bicycle and a vehicle usually are harder on the cyclist. </a:t>
            </a:r>
            <a:r>
              <a:rPr lang="en-US" baseline="0" dirty="0" smtClean="0"/>
              <a:t> NACTO states that bike routes create a visual reminder that bicyclists can be expected on the roads, so caution should be used.  Some people say that “nothing” could have stopped a person who is crazy from tragedies like we have experienced.  With respect, no one can know whether a more positive attitude toward non-motorized users such as bicyclists might have made even a crazy person think twice.  Or whether the friends or family of such people might have taken a positive action that could have avoided the situation.  No one can know.  But each of can try, using the resources we have access 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1E7FF-4453-4183-9F2D-AD8D16A958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9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according to statistics used by the</a:t>
            </a:r>
            <a:r>
              <a:rPr lang="en-US" baseline="0" dirty="0" smtClean="0"/>
              <a:t> Michigan Department of Transportation, bike routes have been associated with a surprisingly low “relative danger index,” especially when compared to sidewalks, which often create many more opportunities for travel to move in unexpected directions and places, plus many more “intersections” – aka driveways -- to traverse.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1E7FF-4453-4183-9F2D-AD8D16A958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9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 b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 b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47039" y="6337297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41412" y="6337298"/>
            <a:ext cx="7543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96244" y="6337296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adventurecycling.org/routes-and-maps/adventure-cycling-route-network/interactive-network-map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2210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regional bike routes ARE FOR everybody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Or… The benefits of commuter bicycle route awareness and identification to the travelling public</a:t>
            </a:r>
            <a:r>
              <a:rPr lang="en-US" i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: implementing non-motorized elements in the Kalamazoo area transportation study’s 2045 metropolitan transportation plan</a:t>
            </a:r>
          </a:p>
          <a:p>
            <a:endParaRPr lang="en-US" i="1" dirty="0" smtClean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endParaRPr lang="en-US" i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endParaRPr lang="en-US" i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8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300388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Regional &amp; COMMUNITY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Awareness / PLACE-BUILDING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62" y="357457"/>
            <a:ext cx="6005593" cy="600559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83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Transportations moves something from one place to another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239" y="2667000"/>
            <a:ext cx="5434347" cy="3124200"/>
          </a:xfrm>
        </p:spPr>
      </p:pic>
      <p:sp>
        <p:nvSpPr>
          <p:cNvPr id="5" name="TextBox 4"/>
          <p:cNvSpPr txBox="1"/>
          <p:nvPr/>
        </p:nvSpPr>
        <p:spPr>
          <a:xfrm>
            <a:off x="3377239" y="5791200"/>
            <a:ext cx="5434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https://countrynews-uploads-prod.s3.amazonaws.com/2016/Nov/21/asset_12ZvykNpbCtTKqvHrERk.jpg?time=1479875312</a:t>
            </a:r>
          </a:p>
        </p:txBody>
      </p:sp>
    </p:spTree>
    <p:extLst>
      <p:ext uri="{BB962C8B-B14F-4D97-AF65-F5344CB8AC3E}">
        <p14:creationId xmlns:p14="http://schemas.microsoft.com/office/powerpoint/2010/main" val="2054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946" y="3513221"/>
            <a:ext cx="3549121" cy="1371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</a:rPr>
              <a:t>Bicycling, like any other way of moving, doesn’t care about borders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60" y="609600"/>
            <a:ext cx="5504106" cy="5181600"/>
          </a:xfrm>
        </p:spPr>
      </p:pic>
    </p:spTree>
    <p:extLst>
      <p:ext uri="{BB962C8B-B14F-4D97-AF65-F5344CB8AC3E}">
        <p14:creationId xmlns:p14="http://schemas.microsoft.com/office/powerpoint/2010/main" val="14991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1705" y="1708485"/>
            <a:ext cx="3945824" cy="13716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Familiarizing  Users with the network </a:t>
            </a:r>
            <a:endParaRPr lang="en-US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023" y="721896"/>
            <a:ext cx="7605977" cy="536608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86023" y="6087980"/>
            <a:ext cx="7605977" cy="372978"/>
          </a:xfrm>
        </p:spPr>
        <p:txBody>
          <a:bodyPr>
            <a:normAutofit/>
          </a:bodyPr>
          <a:lstStyle/>
          <a:p>
            <a:r>
              <a:rPr lang="en-US" sz="800" dirty="0"/>
              <a:t>Source</a:t>
            </a:r>
            <a:r>
              <a:rPr lang="en-US" sz="800" dirty="0" smtClean="0"/>
              <a:t>: </a:t>
            </a:r>
            <a:r>
              <a:rPr lang="en-US" sz="800" dirty="0" smtClean="0">
                <a:hlinkClick r:id="rId4"/>
              </a:rPr>
              <a:t>https</a:t>
            </a:r>
            <a:r>
              <a:rPr lang="en-US" sz="800" dirty="0">
                <a:hlinkClick r:id="rId4"/>
              </a:rPr>
              <a:t>://www.adventurecycling.org/routes-and-maps/adventure-cycling-route-network/interactive-network-map</a:t>
            </a:r>
            <a:r>
              <a:rPr lang="en-US" sz="800" dirty="0" smtClean="0">
                <a:hlinkClick r:id="rId4"/>
              </a:rPr>
              <a:t>/</a:t>
            </a:r>
            <a:endParaRPr lang="en-US" sz="800" dirty="0" smtClean="0"/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57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209" y="1600199"/>
            <a:ext cx="4141273" cy="137620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Identifying the best route (and maybe alternative routes)</a:t>
            </a:r>
            <a:endParaRPr lang="en-US" sz="32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09" y="577516"/>
            <a:ext cx="7100869" cy="5534526"/>
          </a:xfrm>
        </p:spPr>
      </p:pic>
      <p:sp>
        <p:nvSpPr>
          <p:cNvPr id="7" name="TextBox 6"/>
          <p:cNvSpPr txBox="1"/>
          <p:nvPr/>
        </p:nvSpPr>
        <p:spPr>
          <a:xfrm>
            <a:off x="5058109" y="6112042"/>
            <a:ext cx="61818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SOURCE: http</a:t>
            </a:r>
            <a:r>
              <a:rPr lang="en-US" sz="800" dirty="0"/>
              <a:t>://leighloueygung.com/wp-content/uploads/2013/11/fork_in_the_road.jpg</a:t>
            </a:r>
          </a:p>
        </p:txBody>
      </p:sp>
    </p:spTree>
    <p:extLst>
      <p:ext uri="{BB962C8B-B14F-4D97-AF65-F5344CB8AC3E}">
        <p14:creationId xmlns:p14="http://schemas.microsoft.com/office/powerpoint/2010/main" val="5748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1540365"/>
            <a:ext cx="3962401" cy="143143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ENCOURAGES NEW CYCLISTS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3" y="1219200"/>
            <a:ext cx="5943600" cy="3962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158" y="1171074"/>
            <a:ext cx="3962401" cy="4010525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COST-Effective</a:t>
            </a:r>
            <a:r>
              <a:rPr lang="en-US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connections – Including Links Among other Bicycling and OTHER facilities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79" y="760978"/>
            <a:ext cx="6826264" cy="49831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6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1925054"/>
            <a:ext cx="3549121" cy="3062582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IMPROVING SAFETY 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AWARENESS FOR </a:t>
            </a:r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ALL ROAD USERS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3" y="902368"/>
            <a:ext cx="9055721" cy="510138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4823" y="5293896"/>
            <a:ext cx="3549121" cy="1828800"/>
          </a:xfrm>
        </p:spPr>
        <p:txBody>
          <a:bodyPr/>
          <a:lstStyle/>
          <a:p>
            <a:r>
              <a:rPr lang="en-US" dirty="0" smtClean="0"/>
              <a:t>Photo Credit: John McNeill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6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1925054"/>
            <a:ext cx="3549121" cy="282982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Bike Routes and the “Relative Danger Index”</a:t>
            </a:r>
            <a:endParaRPr lang="en-US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4823" y="5293896"/>
            <a:ext cx="6312566" cy="1828800"/>
          </a:xfrm>
        </p:spPr>
        <p:txBody>
          <a:bodyPr/>
          <a:lstStyle/>
          <a:p>
            <a:r>
              <a:rPr lang="en-US" dirty="0" smtClean="0"/>
              <a:t>Source</a:t>
            </a:r>
            <a:r>
              <a:rPr lang="en-US" dirty="0"/>
              <a:t>: http://www.bikexprt.com/bikepol/facil/sidepath/sidecrash.htm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702307"/>
            <a:ext cx="5943600" cy="499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6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Custom 1">
      <a:dk1>
        <a:sysClr val="windowText" lastClr="000000"/>
      </a:dk1>
      <a:lt1>
        <a:srgbClr val="92D050"/>
      </a:lt1>
      <a:dk2>
        <a:srgbClr val="363D46"/>
      </a:dk2>
      <a:lt2>
        <a:srgbClr val="92D050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Custom 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</TotalTime>
  <Words>764</Words>
  <Application>Microsoft Office PowerPoint</Application>
  <PresentationFormat>Custom</PresentationFormat>
  <Paragraphs>48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Mesh</vt:lpstr>
      <vt:lpstr>regional bike routes ARE FOR everybody</vt:lpstr>
      <vt:lpstr>Transportations moves something from one place to another</vt:lpstr>
      <vt:lpstr>Bicycling, like any other way of moving, doesn’t care about borders </vt:lpstr>
      <vt:lpstr>Familiarizing  Users with the network </vt:lpstr>
      <vt:lpstr>Identifying the best route (and maybe alternative routes)</vt:lpstr>
      <vt:lpstr>ENCOURAGES NEW CYCLISTS</vt:lpstr>
      <vt:lpstr>COST-Effective connections – Including Links Among other Bicycling and OTHER facilities</vt:lpstr>
      <vt:lpstr>IMPROVING SAFETY AWARENESS FOR ALL ROAD USERS</vt:lpstr>
      <vt:lpstr>Bike Routes and the “Relative Danger Index”</vt:lpstr>
      <vt:lpstr>Regional &amp; COMMUNITY Awareness / PLACE-BUILDING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regional bike routes help every</dc:title>
  <dc:creator>Doug Plachcinski</dc:creator>
  <cp:lastModifiedBy>PS</cp:lastModifiedBy>
  <cp:revision>31</cp:revision>
  <cp:lastPrinted>2017-01-19T20:48:18Z</cp:lastPrinted>
  <dcterms:created xsi:type="dcterms:W3CDTF">2016-12-21T21:24:34Z</dcterms:created>
  <dcterms:modified xsi:type="dcterms:W3CDTF">2017-04-03T14:10:26Z</dcterms:modified>
</cp:coreProperties>
</file>